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  <p:sldId id="275" r:id="rId3"/>
    <p:sldId id="267" r:id="rId4"/>
    <p:sldId id="257" r:id="rId5"/>
    <p:sldId id="258" r:id="rId6"/>
    <p:sldId id="259" r:id="rId7"/>
    <p:sldId id="265" r:id="rId8"/>
    <p:sldId id="268" r:id="rId9"/>
    <p:sldId id="261" r:id="rId10"/>
    <p:sldId id="263" r:id="rId11"/>
    <p:sldId id="262" r:id="rId12"/>
    <p:sldId id="266" r:id="rId13"/>
    <p:sldId id="264" r:id="rId14"/>
    <p:sldId id="270" r:id="rId15"/>
    <p:sldId id="271" r:id="rId16"/>
    <p:sldId id="272" r:id="rId17"/>
    <p:sldId id="274" r:id="rId18"/>
    <p:sldId id="276" r:id="rId19"/>
    <p:sldId id="277" r:id="rId20"/>
    <p:sldId id="278" r:id="rId21"/>
    <p:sldId id="279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12" autoAdjust="0"/>
    <p:restoredTop sz="94660"/>
  </p:normalViewPr>
  <p:slideViewPr>
    <p:cSldViewPr>
      <p:cViewPr>
        <p:scale>
          <a:sx n="60" d="100"/>
          <a:sy n="60" d="100"/>
        </p:scale>
        <p:origin x="-1572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E3AB-BB62-4ABD-8672-D513744AE8FD}" type="datetimeFigureOut">
              <a:rPr lang="ru-RU" smtClean="0"/>
              <a:pPr/>
              <a:t>28.06.2020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0F6D-B5C3-47D8-AA05-FEDE5DBA3C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E3AB-BB62-4ABD-8672-D513744AE8FD}" type="datetimeFigureOut">
              <a:rPr lang="ru-RU" smtClean="0"/>
              <a:pPr/>
              <a:t>28.06.2020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0F6D-B5C3-47D8-AA05-FEDE5DBA3C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E3AB-BB62-4ABD-8672-D513744AE8FD}" type="datetimeFigureOut">
              <a:rPr lang="ru-RU" smtClean="0"/>
              <a:pPr/>
              <a:t>28.06.2020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0F6D-B5C3-47D8-AA05-FEDE5DBA3C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E3AB-BB62-4ABD-8672-D513744AE8FD}" type="datetimeFigureOut">
              <a:rPr lang="ru-RU" smtClean="0"/>
              <a:pPr/>
              <a:t>28.06.2020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0F6D-B5C3-47D8-AA05-FEDE5DBA3C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E3AB-BB62-4ABD-8672-D513744AE8FD}" type="datetimeFigureOut">
              <a:rPr lang="ru-RU" smtClean="0"/>
              <a:pPr/>
              <a:t>28.06.2020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0F6D-B5C3-47D8-AA05-FEDE5DBA3C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E3AB-BB62-4ABD-8672-D513744AE8FD}" type="datetimeFigureOut">
              <a:rPr lang="ru-RU" smtClean="0"/>
              <a:pPr/>
              <a:t>28.06.2020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0F6D-B5C3-47D8-AA05-FEDE5DBA3C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E3AB-BB62-4ABD-8672-D513744AE8FD}" type="datetimeFigureOut">
              <a:rPr lang="ru-RU" smtClean="0"/>
              <a:pPr/>
              <a:t>28.06.2020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0F6D-B5C3-47D8-AA05-FEDE5DBA3C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E3AB-BB62-4ABD-8672-D513744AE8FD}" type="datetimeFigureOut">
              <a:rPr lang="ru-RU" smtClean="0"/>
              <a:pPr/>
              <a:t>28.06.2020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0F6D-B5C3-47D8-AA05-FEDE5DBA3C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E3AB-BB62-4ABD-8672-D513744AE8FD}" type="datetimeFigureOut">
              <a:rPr lang="ru-RU" smtClean="0"/>
              <a:pPr/>
              <a:t>28.06.2020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5440F6D-B5C3-47D8-AA05-FEDE5DBA3C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E3AB-BB62-4ABD-8672-D513744AE8FD}" type="datetimeFigureOut">
              <a:rPr lang="ru-RU" smtClean="0"/>
              <a:pPr/>
              <a:t>28.06.2020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0F6D-B5C3-47D8-AA05-FEDE5DBA3C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E3AB-BB62-4ABD-8672-D513744AE8FD}" type="datetimeFigureOut">
              <a:rPr lang="ru-RU" smtClean="0"/>
              <a:pPr/>
              <a:t>28.06.2020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0F6D-B5C3-47D8-AA05-FEDE5DBA3C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643E3AB-BB62-4ABD-8672-D513744AE8FD}" type="datetimeFigureOut">
              <a:rPr lang="ru-RU" smtClean="0"/>
              <a:pPr/>
              <a:t>28.06.2020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5440F6D-B5C3-47D8-AA05-FEDE5DBA3CD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ic-kaluga@mail.ru" TargetMode="External"/><Relationship Id="rId2" Type="http://schemas.openxmlformats.org/officeDocument/2006/relationships/hyperlink" Target="mailto:info@intech-technology.ru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1928802"/>
            <a:ext cx="7772400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Расчет и моделирование  магнитных систем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4786314" y="4286256"/>
            <a:ext cx="45720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Центр Информационных Технологий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u="sng" dirty="0" err="1" smtClean="0"/>
              <a:t>intech-technology.ru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2"/>
              </a:rPr>
              <a:t>info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2"/>
              </a:rPr>
              <a:t>@</a:t>
            </a:r>
            <a:r>
              <a:rPr lang="ru-RU" sz="2000" u="sng" dirty="0" err="1" smtClean="0">
                <a:hlinkClick r:id="rId2"/>
              </a:rPr>
              <a:t>intech-technology.ru</a:t>
            </a:r>
            <a:endParaRPr lang="ru-RU" sz="2000" smtClean="0"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smtClean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3"/>
              </a:rPr>
              <a:t>ic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3"/>
              </a:rPr>
              <a:t>-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3"/>
              </a:rPr>
              <a:t>kaluga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3"/>
              </a:rPr>
              <a:t>@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3"/>
              </a:rPr>
              <a:t>mail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3"/>
              </a:rPr>
              <a:t>.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3"/>
              </a:rPr>
              <a:t>ru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+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7 (953) 319-85-96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1143000"/>
          </a:xfrm>
        </p:spPr>
        <p:txBody>
          <a:bodyPr/>
          <a:lstStyle/>
          <a:p>
            <a:r>
              <a:rPr lang="ru-RU" dirty="0" smtClean="0"/>
              <a:t>Работа с нами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285992"/>
            <a:ext cx="8229600" cy="438912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dirty="0" smtClean="0"/>
              <a:t>Компания «Центр информационных технологий» представляет Вашему вниманию услуги по расчету магнитных систем. Одним из способов расчета, который мы используем – это метод математического моделирования. </a:t>
            </a:r>
          </a:p>
          <a:p>
            <a:pPr algn="just"/>
            <a:endParaRPr lang="ru-RU" dirty="0" smtClean="0"/>
          </a:p>
          <a:p>
            <a:pPr algn="just"/>
            <a:r>
              <a:rPr lang="ru-RU" dirty="0" smtClean="0"/>
              <a:t>Математическое  моделирование позволяет значительно сократить количество опытных образцов, а также число натурных экспериментов путем замены их на быстрое, эффективное и высокоточное компьютерное моделирование на основе создаваемых математических моделей.</a:t>
            </a:r>
          </a:p>
          <a:p>
            <a:pPr algn="just"/>
            <a:endParaRPr lang="ru-RU" dirty="0" smtClean="0"/>
          </a:p>
          <a:p>
            <a:pPr algn="just"/>
            <a:r>
              <a:rPr lang="ru-RU" dirty="0" smtClean="0"/>
              <a:t>Используя подход математического моделирования, Вы </a:t>
            </a:r>
            <a:r>
              <a:rPr lang="ru-RU" b="1" dirty="0" smtClean="0"/>
              <a:t>сокращаете материальные и временные затраты. </a:t>
            </a:r>
            <a:endParaRPr lang="ru-RU" dirty="0" smtClean="0"/>
          </a:p>
          <a:p>
            <a:pPr algn="just">
              <a:buNone/>
            </a:pPr>
            <a:endParaRPr lang="ru-RU" dirty="0" smtClean="0"/>
          </a:p>
          <a:p>
            <a:pPr algn="just"/>
            <a:r>
              <a:rPr lang="ru-RU" dirty="0" smtClean="0"/>
              <a:t>Виртуальное моделирование позволяет оптимизировать параметры изделия и уменьшить его себестоимость.</a:t>
            </a:r>
          </a:p>
          <a:p>
            <a:pPr algn="just"/>
            <a:endParaRPr lang="ru-RU" dirty="0" smtClean="0"/>
          </a:p>
          <a:p>
            <a:pPr algn="just"/>
            <a:r>
              <a:rPr lang="ru-RU" dirty="0" smtClean="0"/>
              <a:t>Заказывая расчет у нас, Вам не требуется отвлекать от решения основных задач Ваших конструкторов.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0100" y="785794"/>
            <a:ext cx="7772400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Предлагаем расчет магнитных муфт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2928934"/>
            <a:ext cx="821537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/>
              <a:t>Магнитная муфта</a:t>
            </a:r>
            <a:r>
              <a:rPr lang="ru-RU" dirty="0" smtClean="0"/>
              <a:t> предназначена для передачи крутящего момента с ведущего вала на ведомый без механического контакта, за счет взаимодействия магнитных полей. Магнитное поле создается постоянными магнитами (</a:t>
            </a:r>
            <a:r>
              <a:rPr lang="ru-RU" dirty="0" err="1" smtClean="0"/>
              <a:t>NdFeB</a:t>
            </a:r>
            <a:r>
              <a:rPr lang="ru-RU" dirty="0" smtClean="0"/>
              <a:t> и </a:t>
            </a:r>
            <a:r>
              <a:rPr lang="ru-RU" dirty="0" err="1" smtClean="0"/>
              <a:t>SmCo</a:t>
            </a:r>
            <a:r>
              <a:rPr lang="ru-RU" dirty="0" smtClean="0"/>
              <a:t>), установленными в ведущей и ведомой полумуфтах. </a:t>
            </a:r>
            <a:endParaRPr lang="en-US" dirty="0" smtClean="0"/>
          </a:p>
          <a:p>
            <a:pPr algn="just"/>
            <a:endParaRPr lang="ru-RU" dirty="0" smtClean="0"/>
          </a:p>
          <a:p>
            <a:pPr algn="just"/>
            <a:r>
              <a:rPr lang="ru-RU" dirty="0" smtClean="0"/>
              <a:t>Магнитные муфты позволяют передавать вращательное движение через экран в рабочий объем герметичных насосов, компрессоров, перемешивающих устройств, </a:t>
            </a:r>
            <a:r>
              <a:rPr lang="ru-RU" dirty="0" err="1" smtClean="0"/>
              <a:t>газодувок</a:t>
            </a:r>
            <a:r>
              <a:rPr lang="ru-RU" dirty="0" smtClean="0"/>
              <a:t> и т.д.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07154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Расчеты магнитных муфт согласно ТЗ Заказчика.</a:t>
            </a:r>
            <a:endParaRPr lang="ru-RU" dirty="0"/>
          </a:p>
        </p:txBody>
      </p:sp>
      <p:pic>
        <p:nvPicPr>
          <p:cNvPr id="6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143504" y="3643314"/>
            <a:ext cx="3254455" cy="3214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357158" y="2643182"/>
            <a:ext cx="4804905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Calibri" pitchFamily="34" charset="0"/>
                <a:cs typeface="TimesNewRomanPSMT" charset="-52"/>
              </a:rPr>
              <a:t>Заказчик представляет: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Чертеж муфты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(возможно упрощенный вариант)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Характеристики материалов.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ru-RU" sz="1600" dirty="0" smtClean="0">
              <a:solidFill>
                <a:srgbClr val="000000"/>
              </a:solidFill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54" y="714356"/>
            <a:ext cx="2071702" cy="1511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3857628"/>
            <a:ext cx="3296949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Прямоугольник 10"/>
          <p:cNvSpPr/>
          <p:nvPr/>
        </p:nvSpPr>
        <p:spPr>
          <a:xfrm>
            <a:off x="5072066" y="264318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dirty="0" smtClean="0"/>
              <a:t>Мы строим 3</a:t>
            </a:r>
            <a:r>
              <a:rPr lang="en-US" sz="1600" dirty="0" smtClean="0"/>
              <a:t>D </a:t>
            </a:r>
            <a:r>
              <a:rPr lang="ru-RU" sz="1600" dirty="0" smtClean="0"/>
              <a:t>модель и производим необходимые математические  расчеты, указанные в ТЗ заказчика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642918"/>
            <a:ext cx="8786842" cy="1571628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Пример расчета силы, действующей на внутреннюю полумуфту,  при осевом смещении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468880"/>
            <a:ext cx="8229600" cy="4389120"/>
          </a:xfrm>
        </p:spPr>
        <p:txBody>
          <a:bodyPr>
            <a:normAutofit/>
          </a:bodyPr>
          <a:lstStyle/>
          <a:p>
            <a:pPr algn="just"/>
            <a:r>
              <a:rPr lang="ru-RU" sz="2000" dirty="0" smtClean="0"/>
              <a:t>Граничные условия: внутренняя полумуфта смещена в осевом направлении на половину своей длины.</a:t>
            </a:r>
            <a:endParaRPr lang="ru-RU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3429000"/>
            <a:ext cx="3771900" cy="318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285860"/>
            <a:ext cx="8229600" cy="4389120"/>
          </a:xfrm>
        </p:spPr>
        <p:txBody>
          <a:bodyPr>
            <a:normAutofit/>
          </a:bodyPr>
          <a:lstStyle/>
          <a:p>
            <a:pPr algn="just"/>
            <a:r>
              <a:rPr lang="ru-RU" sz="2000" dirty="0" smtClean="0"/>
              <a:t>Допустим, что внешняя полумуфта полностью зафиксирована, внутренняя способна осуществлять только вращение вокруг своей оси. Провернув  внутреннюю полумуфту на один оборот, получим график силы, действующей на нее в осевом направлении в </a:t>
            </a:r>
            <a:r>
              <a:rPr lang="en-US" sz="2000" dirty="0" smtClean="0"/>
              <a:t>N </a:t>
            </a:r>
            <a:r>
              <a:rPr lang="ru-RU" sz="2000" dirty="0" smtClean="0"/>
              <a:t>(ось </a:t>
            </a:r>
            <a:r>
              <a:rPr lang="en-US" sz="2000" dirty="0" smtClean="0"/>
              <a:t>y). </a:t>
            </a:r>
            <a:r>
              <a:rPr lang="ru-RU" sz="2000" dirty="0" smtClean="0"/>
              <a:t>Угол на графике представлен в радианах (ось </a:t>
            </a:r>
            <a:r>
              <a:rPr lang="ru-RU" sz="2000" dirty="0" err="1" smtClean="0"/>
              <a:t>х</a:t>
            </a:r>
            <a:r>
              <a:rPr lang="ru-RU" sz="2000" dirty="0" smtClean="0"/>
              <a:t>).</a:t>
            </a:r>
            <a:endParaRPr lang="ru-RU" sz="20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3357562"/>
            <a:ext cx="3771900" cy="318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12904" y="3214686"/>
            <a:ext cx="3059639" cy="3500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Визуализация магнитной индукции</a:t>
            </a:r>
            <a:endParaRPr lang="ru-RU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500306"/>
            <a:ext cx="3971283" cy="3657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2500306"/>
            <a:ext cx="3724275" cy="356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142844" y="6072182"/>
            <a:ext cx="7258072" cy="78581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600" dirty="0" smtClean="0"/>
              <a:t>* Часть линий магнитной индукции были сделаны прозрачными  для наглядности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14298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Пример расчета передаваемого крутящего момента</a:t>
            </a:r>
            <a:endParaRPr lang="ru-RU" dirty="0"/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3786189"/>
            <a:ext cx="2928958" cy="2893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85720" y="2285992"/>
            <a:ext cx="84296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Допустим, что внешняя полумуфта полностью зафиксирована, внутренняя способна осуществлять только вращение вокруг своей оси. Провернув  внутреннюю полумуфту на один оборот, получим график изменения момента </a:t>
            </a:r>
            <a:r>
              <a:rPr lang="en-US" dirty="0" smtClean="0"/>
              <a:t>Nm </a:t>
            </a:r>
            <a:r>
              <a:rPr lang="ru-RU" dirty="0" smtClean="0"/>
              <a:t>(ось </a:t>
            </a:r>
            <a:r>
              <a:rPr lang="en-US" dirty="0" smtClean="0"/>
              <a:t>y)</a:t>
            </a:r>
            <a:r>
              <a:rPr lang="ru-RU" dirty="0" smtClean="0"/>
              <a:t> от </a:t>
            </a:r>
            <a:r>
              <a:rPr lang="en-US" dirty="0" smtClean="0"/>
              <a:t> </a:t>
            </a:r>
            <a:r>
              <a:rPr lang="ru-RU" dirty="0" smtClean="0"/>
              <a:t>угла (ось </a:t>
            </a:r>
            <a:r>
              <a:rPr lang="ru-RU" dirty="0" err="1" smtClean="0"/>
              <a:t>х</a:t>
            </a:r>
            <a:r>
              <a:rPr lang="ru-RU" dirty="0" smtClean="0"/>
              <a:t>) поворота. </a:t>
            </a:r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3708049"/>
            <a:ext cx="3428992" cy="3149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3048220"/>
            <a:ext cx="3786214" cy="3809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736"/>
            <a:ext cx="8229600" cy="1143000"/>
          </a:xfrm>
        </p:spPr>
        <p:txBody>
          <a:bodyPr>
            <a:noAutofit/>
          </a:bodyPr>
          <a:lstStyle/>
          <a:p>
            <a:r>
              <a:rPr lang="ru-RU" sz="3500" dirty="0" smtClean="0"/>
              <a:t>Пример расчета силы, действующей на внутреннюю полумуфту,  при радиальном смещении.</a:t>
            </a:r>
            <a:endParaRPr lang="ru-RU" sz="35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714620"/>
            <a:ext cx="8229600" cy="4389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/>
              <a:t>Внутренняя полумуфта смещена на 1 мм вдоль оси у.</a:t>
            </a:r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r>
              <a:rPr lang="ru-RU" sz="2000" dirty="0" smtClean="0"/>
              <a:t> 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28604"/>
            <a:ext cx="8229600" cy="1143000"/>
          </a:xfrm>
        </p:spPr>
        <p:txBody>
          <a:bodyPr/>
          <a:lstStyle/>
          <a:p>
            <a:r>
              <a:rPr lang="ru-RU" dirty="0" smtClean="0"/>
              <a:t>Граничные условия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643050"/>
            <a:ext cx="8229600" cy="4389120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2200" dirty="0" smtClean="0"/>
              <a:t>Допускаем, что внешняя полумуфта полностью зафиксирована, внутренняя способна осуществлять только вращение вокруг своей оси. </a:t>
            </a:r>
          </a:p>
          <a:p>
            <a:pPr algn="just">
              <a:buNone/>
            </a:pPr>
            <a:r>
              <a:rPr lang="ru-RU" sz="2200" dirty="0" smtClean="0"/>
              <a:t>    Провернув  внутреннюю </a:t>
            </a:r>
          </a:p>
          <a:p>
            <a:pPr algn="just">
              <a:buNone/>
            </a:pPr>
            <a:r>
              <a:rPr lang="ru-RU" sz="2200" dirty="0" smtClean="0"/>
              <a:t>    полумуфту на </a:t>
            </a:r>
          </a:p>
          <a:p>
            <a:pPr algn="just">
              <a:buNone/>
            </a:pPr>
            <a:r>
              <a:rPr lang="ru-RU" sz="2200" dirty="0" smtClean="0"/>
              <a:t>    один оборот, получим</a:t>
            </a:r>
          </a:p>
          <a:p>
            <a:pPr algn="just">
              <a:buNone/>
            </a:pPr>
            <a:r>
              <a:rPr lang="ru-RU" sz="2200" dirty="0" smtClean="0"/>
              <a:t>    график   силы, </a:t>
            </a:r>
          </a:p>
          <a:p>
            <a:pPr algn="just">
              <a:buNone/>
            </a:pPr>
            <a:r>
              <a:rPr lang="ru-RU" sz="2200" dirty="0" smtClean="0"/>
              <a:t>    действующей на нее в </a:t>
            </a:r>
          </a:p>
          <a:p>
            <a:pPr algn="just">
              <a:buNone/>
            </a:pPr>
            <a:r>
              <a:rPr lang="ru-RU" sz="2200" dirty="0" smtClean="0"/>
              <a:t>    радиальном  направлении</a:t>
            </a:r>
          </a:p>
          <a:p>
            <a:pPr algn="just">
              <a:buNone/>
            </a:pPr>
            <a:r>
              <a:rPr lang="ru-RU" sz="2200" dirty="0" smtClean="0"/>
              <a:t>    в </a:t>
            </a:r>
            <a:r>
              <a:rPr lang="en-US" sz="2200" dirty="0" smtClean="0"/>
              <a:t>N </a:t>
            </a:r>
            <a:r>
              <a:rPr lang="ru-RU" sz="2200" dirty="0" smtClean="0"/>
              <a:t>(ось </a:t>
            </a:r>
            <a:r>
              <a:rPr lang="en-US" sz="2200" dirty="0" smtClean="0"/>
              <a:t>y).</a:t>
            </a:r>
            <a:r>
              <a:rPr lang="ru-RU" sz="2200" dirty="0" smtClean="0"/>
              <a:t>  </a:t>
            </a:r>
            <a:r>
              <a:rPr lang="en-US" sz="2200" dirty="0" smtClean="0"/>
              <a:t> </a:t>
            </a:r>
            <a:r>
              <a:rPr lang="ru-RU" sz="2200" dirty="0" smtClean="0"/>
              <a:t>Угол    на </a:t>
            </a:r>
          </a:p>
          <a:p>
            <a:pPr algn="just">
              <a:buNone/>
            </a:pPr>
            <a:r>
              <a:rPr lang="ru-RU" sz="2200" dirty="0" smtClean="0"/>
              <a:t>    графике     представлен в </a:t>
            </a:r>
          </a:p>
          <a:p>
            <a:pPr algn="just">
              <a:buNone/>
            </a:pPr>
            <a:r>
              <a:rPr lang="ru-RU" sz="2200" dirty="0" smtClean="0"/>
              <a:t>    радианах (ось </a:t>
            </a:r>
            <a:r>
              <a:rPr lang="ru-RU" sz="2200" dirty="0" err="1" smtClean="0"/>
              <a:t>х</a:t>
            </a:r>
            <a:r>
              <a:rPr lang="ru-RU" sz="2200" dirty="0" smtClean="0"/>
              <a:t>).</a:t>
            </a:r>
          </a:p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2486025"/>
            <a:ext cx="3924300" cy="437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000" dirty="0" smtClean="0"/>
              <a:t>Визуализация распределения магнитной индукции  при смещении</a:t>
            </a:r>
            <a:endParaRPr lang="ru-RU" sz="30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2047875"/>
            <a:ext cx="4600575" cy="481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428604"/>
            <a:ext cx="8229600" cy="1143000"/>
          </a:xfrm>
        </p:spPr>
        <p:txBody>
          <a:bodyPr/>
          <a:lstStyle/>
          <a:p>
            <a:r>
              <a:rPr lang="ru-RU" dirty="0" smtClean="0"/>
              <a:t>Потери на моменте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1643050"/>
            <a:ext cx="8229600" cy="4389120"/>
          </a:xfrm>
        </p:spPr>
        <p:txBody>
          <a:bodyPr/>
          <a:lstStyle/>
          <a:p>
            <a:r>
              <a:rPr lang="ru-RU" dirty="0" smtClean="0"/>
              <a:t>Максимальный пиковый момент уменьшился при смещении. </a:t>
            </a:r>
          </a:p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2643182"/>
            <a:ext cx="4476750" cy="390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571480"/>
            <a:ext cx="8229600" cy="1143000"/>
          </a:xfrm>
        </p:spPr>
        <p:txBody>
          <a:bodyPr/>
          <a:lstStyle/>
          <a:p>
            <a:r>
              <a:rPr lang="ru-RU" dirty="0" smtClean="0"/>
              <a:t>Результаты моделирования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143116"/>
            <a:ext cx="8229600" cy="438912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dirty="0" smtClean="0"/>
              <a:t>Возможность параметризировать любые исходные данные магнитных муфт (размеры, материал, характеристики магнитов и т.д.) и проводить серию новых расчетов</a:t>
            </a:r>
          </a:p>
          <a:p>
            <a:pPr algn="just"/>
            <a:r>
              <a:rPr lang="ru-RU" dirty="0" smtClean="0"/>
              <a:t>Возможность  оценить действующие силы в системе при любом значении осевого и радиального смещения</a:t>
            </a:r>
          </a:p>
          <a:p>
            <a:pPr algn="just"/>
            <a:r>
              <a:rPr lang="ru-RU" dirty="0" smtClean="0"/>
              <a:t>Возможность оценить магнитную индукцию и прочие параметры в каждой точке муфты</a:t>
            </a:r>
          </a:p>
          <a:p>
            <a:pPr algn="just"/>
            <a:r>
              <a:rPr lang="ru-RU" dirty="0" smtClean="0"/>
              <a:t>Возможность оценить потери момента при радиальном смещении. </a:t>
            </a:r>
          </a:p>
          <a:p>
            <a:pPr algn="just"/>
            <a:r>
              <a:rPr lang="ru-RU" dirty="0" smtClean="0"/>
              <a:t>Возможность оценить  передаваемый крутящий момент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1928802"/>
            <a:ext cx="7772400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Предлагаем расчеты магнитных сепараторов и </a:t>
            </a:r>
            <a:r>
              <a:rPr lang="ru-RU" dirty="0" err="1" smtClean="0"/>
              <a:t>железоотделителей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14298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Пример расчета шкивных </a:t>
            </a:r>
            <a:r>
              <a:rPr lang="ru-RU" dirty="0" err="1" smtClean="0"/>
              <a:t>железоотделителей</a:t>
            </a:r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3986219"/>
            <a:ext cx="3418787" cy="2871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4000504"/>
            <a:ext cx="4194109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500034" y="2500306"/>
            <a:ext cx="77867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Оснащение приводных барабанов для ленточных конвейеров магнитными системами высокой мощности позволяет обеспечить высококачественную очистку различных, немагнитных, материалов от сильномагнитных включений разной крупности.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07154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Расчет силы, действующей на металлический предмет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468880"/>
            <a:ext cx="8229600" cy="4389120"/>
          </a:xfrm>
        </p:spPr>
        <p:txBody>
          <a:bodyPr>
            <a:normAutofit/>
          </a:bodyPr>
          <a:lstStyle/>
          <a:p>
            <a:pPr algn="just"/>
            <a:r>
              <a:rPr lang="ru-RU" sz="2000" dirty="0" smtClean="0"/>
              <a:t>Слева представлена упрощенная модель сепаратора. Результатом моделирования было значение  силы, с которой магнитное поле, действует на металлический предмет (выделен зеленым), движущийся по конвейеру.</a:t>
            </a:r>
          </a:p>
          <a:p>
            <a:pPr algn="just"/>
            <a:r>
              <a:rPr lang="ru-RU" sz="2000" dirty="0" smtClean="0"/>
              <a:t>Справа представлено распределение магнитных полей.</a:t>
            </a:r>
            <a:endParaRPr lang="ru-RU" sz="2000" dirty="0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8" y="4214818"/>
            <a:ext cx="3504918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286256"/>
            <a:ext cx="4774996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1143000"/>
          </a:xfrm>
        </p:spPr>
        <p:txBody>
          <a:bodyPr/>
          <a:lstStyle/>
          <a:p>
            <a:r>
              <a:rPr lang="ru-RU" dirty="0" smtClean="0"/>
              <a:t>Результаты моделирования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ru-RU" dirty="0" smtClean="0"/>
              <a:t>Возможность параметризировать любые исходные данные магнитных систем (размеры, конструкцию, материал, характеристики магнитов и т.д.) и проводить серию расчетов</a:t>
            </a:r>
          </a:p>
          <a:p>
            <a:pPr algn="just"/>
            <a:r>
              <a:rPr lang="ru-RU" dirty="0" smtClean="0"/>
              <a:t>Оценка действующих сил в системе</a:t>
            </a:r>
          </a:p>
          <a:p>
            <a:pPr algn="just"/>
            <a:r>
              <a:rPr lang="ru-RU" dirty="0" smtClean="0"/>
              <a:t>Оценка магнитной индукции и прочих параметров в каждой точке системы</a:t>
            </a:r>
          </a:p>
          <a:p>
            <a:pPr algn="just"/>
            <a:r>
              <a:rPr lang="ru-RU" dirty="0" smtClean="0"/>
              <a:t>Оценка усилия, действующего на объект, движущийся по конвейеру</a:t>
            </a:r>
          </a:p>
          <a:p>
            <a:pPr algn="just"/>
            <a:r>
              <a:rPr lang="ru-RU" dirty="0" smtClean="0"/>
              <a:t>Оптимизирование конструкции и уменьшение себестоимости изделия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1928802"/>
            <a:ext cx="7772400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Пример расчета систем бортоснастки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Пример расчета усилия отрыва</a:t>
            </a:r>
            <a:endParaRPr lang="ru-RU" dirty="0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3357562"/>
            <a:ext cx="3705229" cy="2899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571472" y="2071678"/>
            <a:ext cx="764386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Результатом  моделирования является усилие отрыва в кгс. На рисунках представлена модель магнитной системы, находящейся на листе металла, и распределение линий  магнитного поля.  </a:t>
            </a:r>
            <a:endParaRPr lang="ru-RU" dirty="0"/>
          </a:p>
        </p:txBody>
      </p:sp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3429000"/>
            <a:ext cx="4057650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Итоги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/>
              <a:t>Заказчик получит все основные выходные параметры магнитных систем в качестве результата моделирования;</a:t>
            </a:r>
          </a:p>
          <a:p>
            <a:pPr algn="just"/>
            <a:r>
              <a:rPr lang="ru-RU" dirty="0" smtClean="0"/>
              <a:t>Возможность уменьшить себестоимость изделия   за счет оптимизации конструкции; </a:t>
            </a:r>
          </a:p>
          <a:p>
            <a:pPr algn="just"/>
            <a:r>
              <a:rPr lang="ru-RU" dirty="0" smtClean="0"/>
              <a:t>Возможность оценить характеристики нового изделия без изготовления опытных образцов, что уменьшает материальные и временные затраты.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1928802"/>
            <a:ext cx="7772400" cy="1470025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Спасибо за внимание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981</TotalTime>
  <Words>669</Words>
  <Application>Microsoft Office PowerPoint</Application>
  <PresentationFormat>Экран (4:3)</PresentationFormat>
  <Paragraphs>77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Поток</vt:lpstr>
      <vt:lpstr>Расчет и моделирование  магнитных систем </vt:lpstr>
      <vt:lpstr>Работа с нами</vt:lpstr>
      <vt:lpstr>Предлагаем расчет магнитных муфт</vt:lpstr>
      <vt:lpstr>Расчеты магнитных муфт согласно ТЗ Заказчика.</vt:lpstr>
      <vt:lpstr>Пример расчета силы, действующей на внутреннюю полумуфту,  при осевом смещении.</vt:lpstr>
      <vt:lpstr>Слайд 6</vt:lpstr>
      <vt:lpstr>Визуализация магнитной индукции</vt:lpstr>
      <vt:lpstr>Пример расчета передаваемого крутящего момента</vt:lpstr>
      <vt:lpstr>Пример расчета силы, действующей на внутреннюю полумуфту,  при радиальном смещении.</vt:lpstr>
      <vt:lpstr>Граничные условия</vt:lpstr>
      <vt:lpstr>Визуализация распределения магнитной индукции  при смещении</vt:lpstr>
      <vt:lpstr>Потери на моменте</vt:lpstr>
      <vt:lpstr>Результаты моделирования</vt:lpstr>
      <vt:lpstr>Предлагаем расчеты магнитных сепараторов и железоотделителей</vt:lpstr>
      <vt:lpstr>Пример расчета шкивных железоотделителей</vt:lpstr>
      <vt:lpstr>Расчет силы, действующей на металлический предмет</vt:lpstr>
      <vt:lpstr>Результаты моделирования</vt:lpstr>
      <vt:lpstr>Пример расчета систем бортоснастки</vt:lpstr>
      <vt:lpstr>Пример расчета усилия отрыва</vt:lpstr>
      <vt:lpstr>Итоги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Расчет радиальной и осевой силы при смещении внутренней полумуфты</dc:title>
  <dc:creator>sw</dc:creator>
  <cp:lastModifiedBy>Sv</cp:lastModifiedBy>
  <cp:revision>28</cp:revision>
  <dcterms:created xsi:type="dcterms:W3CDTF">2016-10-27T21:24:15Z</dcterms:created>
  <dcterms:modified xsi:type="dcterms:W3CDTF">2020-06-28T10:23:33Z</dcterms:modified>
</cp:coreProperties>
</file>